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9" r:id="rId5"/>
    <p:sldId id="267" r:id="rId6"/>
    <p:sldId id="261" r:id="rId7"/>
    <p:sldId id="268" r:id="rId8"/>
    <p:sldId id="262" r:id="rId9"/>
    <p:sldId id="265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34-FAFE-46CE-A467-BF61876DB203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32C-0B48-4A69-88CC-CA76D62C43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80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34-FAFE-46CE-A467-BF61876DB203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32C-0B48-4A69-88CC-CA76D62C43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88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34-FAFE-46CE-A467-BF61876DB203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32C-0B48-4A69-88CC-CA76D62C43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64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34-FAFE-46CE-A467-BF61876DB203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32C-0B48-4A69-88CC-CA76D62C43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20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34-FAFE-46CE-A467-BF61876DB203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32C-0B48-4A69-88CC-CA76D62C43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3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34-FAFE-46CE-A467-BF61876DB203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32C-0B48-4A69-88CC-CA76D62C43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49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34-FAFE-46CE-A467-BF61876DB203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32C-0B48-4A69-88CC-CA76D62C43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8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34-FAFE-46CE-A467-BF61876DB203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32C-0B48-4A69-88CC-CA76D62C43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76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34-FAFE-46CE-A467-BF61876DB203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32C-0B48-4A69-88CC-CA76D62C43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6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34-FAFE-46CE-A467-BF61876DB203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32C-0B48-4A69-88CC-CA76D62C43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45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34-FAFE-46CE-A467-BF61876DB203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32C-0B48-4A69-88CC-CA76D62C43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783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DA34-FAFE-46CE-A467-BF61876DB203}" type="datetimeFigureOut">
              <a:rPr lang="tr-TR" smtClean="0"/>
              <a:t>17.03.2019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6032C-0B48-4A69-88CC-CA76D62C43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15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unusu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QwxwJYTss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932836"/>
              </p:ext>
            </p:extLst>
          </p:nvPr>
        </p:nvGraphicFramePr>
        <p:xfrm>
          <a:off x="827584" y="630542"/>
          <a:ext cx="7531190" cy="5390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Sunu" r:id="rId3" imgW="4027756" imgH="3019017" progId="PowerPoint.Show.12">
                  <p:embed/>
                </p:oleObj>
              </mc:Choice>
              <mc:Fallback>
                <p:oleObj name="Sunu" r:id="rId3" imgW="4027756" imgH="301901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630542"/>
                        <a:ext cx="7531190" cy="5390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91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54868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Allah’ın kelamı, okunduğunda </a:t>
            </a:r>
            <a:r>
              <a:rPr lang="tr-TR" sz="2000" dirty="0" smtClean="0">
                <a:solidFill>
                  <a:srgbClr val="FF0000"/>
                </a:solidFill>
              </a:rPr>
              <a:t>Kur’an</a:t>
            </a:r>
            <a:r>
              <a:rPr lang="tr-TR" sz="2000" dirty="0" smtClean="0"/>
              <a:t>, anlaşıldığında </a:t>
            </a:r>
            <a:r>
              <a:rPr lang="tr-TR" sz="2000" dirty="0" smtClean="0">
                <a:solidFill>
                  <a:srgbClr val="FF0000"/>
                </a:solidFill>
              </a:rPr>
              <a:t>beyan</a:t>
            </a:r>
            <a:r>
              <a:rPr lang="tr-TR" sz="2000" dirty="0" smtClean="0"/>
              <a:t>, yaşandığında </a:t>
            </a:r>
            <a:r>
              <a:rPr lang="tr-TR" sz="2000" dirty="0" smtClean="0">
                <a:solidFill>
                  <a:srgbClr val="FF0000"/>
                </a:solidFill>
              </a:rPr>
              <a:t>hayat</a:t>
            </a:r>
            <a:r>
              <a:rPr lang="tr-TR" sz="2000" dirty="0" smtClean="0"/>
              <a:t> olan </a:t>
            </a:r>
            <a:r>
              <a:rPr lang="tr-TR" sz="2000" dirty="0" err="1" smtClean="0">
                <a:solidFill>
                  <a:srgbClr val="C00000"/>
                </a:solidFill>
              </a:rPr>
              <a:t>arapça</a:t>
            </a:r>
            <a:r>
              <a:rPr lang="tr-TR" sz="2000" dirty="0" smtClean="0"/>
              <a:t> bir kitaptır.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Sözlerin en doğrusu ve en güzelidir.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rgbClr val="FF0000"/>
                </a:solidFill>
              </a:rPr>
              <a:t>Şerefli</a:t>
            </a:r>
            <a:r>
              <a:rPr lang="tr-TR" sz="2000" dirty="0" smtClean="0"/>
              <a:t> bir elçi tarafından </a:t>
            </a:r>
            <a:r>
              <a:rPr lang="tr-TR" sz="2000" dirty="0" smtClean="0">
                <a:solidFill>
                  <a:srgbClr val="FF0000"/>
                </a:solidFill>
              </a:rPr>
              <a:t>eşrefi mahlukata </a:t>
            </a:r>
            <a:r>
              <a:rPr lang="tr-TR" sz="2000" dirty="0" smtClean="0"/>
              <a:t>indirilmiş </a:t>
            </a:r>
            <a:r>
              <a:rPr lang="tr-TR" sz="2000" dirty="0" smtClean="0">
                <a:solidFill>
                  <a:srgbClr val="FF0000"/>
                </a:solidFill>
              </a:rPr>
              <a:t>şerefli</a:t>
            </a:r>
            <a:r>
              <a:rPr lang="tr-TR" sz="2000" dirty="0" smtClean="0"/>
              <a:t> bir kitaptır.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/>
              <a:t>Hz.Peygamber</a:t>
            </a:r>
            <a:r>
              <a:rPr lang="tr-TR" sz="2000" dirty="0" smtClean="0"/>
              <a:t> döneminde </a:t>
            </a:r>
            <a:r>
              <a:rPr lang="tr-TR" sz="2000" dirty="0" err="1" smtClean="0">
                <a:solidFill>
                  <a:srgbClr val="FF0000"/>
                </a:solidFill>
              </a:rPr>
              <a:t>hitaplaştı</a:t>
            </a:r>
            <a:r>
              <a:rPr lang="tr-TR" sz="2000" dirty="0" smtClean="0"/>
              <a:t>, Onun mümtaz halefi döneminde </a:t>
            </a:r>
            <a:r>
              <a:rPr lang="tr-TR" sz="2000" dirty="0" smtClean="0">
                <a:solidFill>
                  <a:srgbClr val="FF0000"/>
                </a:solidFill>
              </a:rPr>
              <a:t>kitaplaştı</a:t>
            </a:r>
            <a:r>
              <a:rPr lang="tr-TR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/>
              <a:t>Asr</a:t>
            </a:r>
            <a:r>
              <a:rPr lang="tr-TR" sz="2000" dirty="0" smtClean="0"/>
              <a:t>-ı saadetten itibaren Müslümanlar Kur’an’ın en doğru şekilde okunmasına ve sonraki nesillere aktarılmasına özel bir ihtimam gösterdiler. </a:t>
            </a:r>
          </a:p>
          <a:p>
            <a:endParaRPr lang="tr-TR" sz="2000" dirty="0" smtClean="0"/>
          </a:p>
          <a:p>
            <a:r>
              <a:rPr lang="ar-SA" sz="2000" b="1" dirty="0">
                <a:latin typeface="AngsanaUPC" panose="02020603050405020304" pitchFamily="18" charset="-34"/>
              </a:rPr>
              <a:t>قالَ رسولُ الله (صلعم): خَيركُم مَنْ تَعَلَّمَ القُرْآنَ وَعَلَّمهُ </a:t>
            </a:r>
            <a:r>
              <a:rPr lang="ar-SA" sz="2000" b="1" dirty="0" smtClean="0"/>
              <a:t>.</a:t>
            </a:r>
            <a:r>
              <a:rPr lang="tr-TR" sz="2000" b="1" dirty="0" smtClean="0"/>
              <a:t>(1)</a:t>
            </a:r>
            <a:r>
              <a:rPr lang="ar-SA" sz="2000" b="1" dirty="0" smtClean="0"/>
              <a:t>  </a:t>
            </a:r>
            <a:endParaRPr lang="tr-TR" sz="2000" b="1" dirty="0" smtClean="0"/>
          </a:p>
          <a:p>
            <a:endParaRPr lang="tr-TR" sz="2000" dirty="0" smtClean="0"/>
          </a:p>
          <a:p>
            <a:r>
              <a:rPr lang="ar-SA" sz="2000" b="1" dirty="0"/>
              <a:t>اقْرَؤُوا القُرْآنَ فَإنَّهُ يَأْتِي يَوْمَ القِيَامَةِ شَفِيعاً لأَصْحَابِهِ .  </a:t>
            </a:r>
            <a:r>
              <a:rPr lang="tr-TR" sz="2000" b="1" dirty="0"/>
              <a:t>(2)</a:t>
            </a:r>
            <a:endParaRPr lang="tr-TR" sz="2000" dirty="0"/>
          </a:p>
          <a:p>
            <a:endParaRPr lang="tr-TR" sz="2000" dirty="0"/>
          </a:p>
          <a:p>
            <a:r>
              <a:rPr lang="ar-SA" sz="2000" b="1" dirty="0"/>
              <a:t>قال: يُقَالُ لِصَاحِبِ القُرْآنِ: اقْرَأْ وَارْتَقِ وَرَتِّلْ كما كُنْتَ تُرَتِّلُ في الدُّنْيا، فَإنَّ مَنْزِلَتَكَ عِنْدَ آخِرِ آيةٍ تَقْرَؤُها .  </a:t>
            </a:r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“Her zaman Kur’an okuyan kimseye şöyle denecektir: Oku ve yüksel, dünyada </a:t>
            </a:r>
            <a:r>
              <a:rPr lang="tr-TR" sz="2000" dirty="0" err="1"/>
              <a:t>tertîl</a:t>
            </a:r>
            <a:r>
              <a:rPr lang="tr-TR" sz="2000" dirty="0"/>
              <a:t> ile okuduğun gibi cennette de </a:t>
            </a:r>
            <a:r>
              <a:rPr lang="tr-TR" sz="2000" dirty="0" err="1"/>
              <a:t>tertîl</a:t>
            </a:r>
            <a:r>
              <a:rPr lang="tr-TR" sz="2000" dirty="0"/>
              <a:t> ile oku. Çünkü cennette yerleşeceğin yer, okuduğun </a:t>
            </a:r>
            <a:r>
              <a:rPr lang="tr-TR" sz="2000" dirty="0" err="1"/>
              <a:t>âyetin</a:t>
            </a:r>
            <a:r>
              <a:rPr lang="tr-TR" sz="2000" dirty="0"/>
              <a:t> son noktasındadır. Ne kadar okursan o kadar yükselirsin”</a:t>
            </a:r>
          </a:p>
          <a:p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122624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692696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algn="ctr"/>
            <a:r>
              <a:rPr lang="tr-TR" sz="2800" b="1" dirty="0" err="1">
                <a:solidFill>
                  <a:srgbClr val="FF0000"/>
                </a:solidFill>
              </a:rPr>
              <a:t>Kur’ân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Öğreticisinin (</a:t>
            </a:r>
            <a:r>
              <a:rPr lang="tr-TR" sz="2800" b="1" dirty="0" err="1" smtClean="0">
                <a:solidFill>
                  <a:srgbClr val="FF0000"/>
                </a:solidFill>
              </a:rPr>
              <a:t>Ehl</a:t>
            </a:r>
            <a:r>
              <a:rPr lang="tr-TR" sz="2800" b="1" dirty="0" smtClean="0">
                <a:solidFill>
                  <a:srgbClr val="FF0000"/>
                </a:solidFill>
              </a:rPr>
              <a:t>-i Kur’an’ın) vasıfları</a:t>
            </a:r>
          </a:p>
          <a:p>
            <a:pPr algn="ctr"/>
            <a:endParaRPr lang="tr-TR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Kur’an-ı Kerim eğitimi, </a:t>
            </a:r>
            <a:r>
              <a:rPr lang="tr-TR" sz="2000" dirty="0">
                <a:solidFill>
                  <a:srgbClr val="FF0000"/>
                </a:solidFill>
              </a:rPr>
              <a:t>hoca merkezli</a:t>
            </a:r>
            <a:r>
              <a:rPr lang="tr-TR" sz="2000" dirty="0"/>
              <a:t> bir eğitimdir. </a:t>
            </a:r>
            <a:endParaRPr lang="tr-T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 smtClean="0"/>
              <a:t>Fem’i</a:t>
            </a:r>
            <a:r>
              <a:rPr lang="tr-TR" sz="2000" dirty="0" smtClean="0"/>
              <a:t> </a:t>
            </a:r>
            <a:r>
              <a:rPr lang="tr-TR" sz="2000" dirty="0" err="1" smtClean="0"/>
              <a:t>Muhsinden</a:t>
            </a:r>
            <a:r>
              <a:rPr lang="tr-TR" sz="2000" dirty="0" smtClean="0"/>
              <a:t>  </a:t>
            </a:r>
            <a:r>
              <a:rPr lang="tr-TR" sz="2000" dirty="0" err="1" smtClean="0"/>
              <a:t>müşafehe</a:t>
            </a:r>
            <a:r>
              <a:rPr lang="tr-TR" sz="2000" dirty="0" smtClean="0"/>
              <a:t> yoluyla öğrenip icazet almak gerekir.</a:t>
            </a:r>
          </a:p>
          <a:p>
            <a:r>
              <a:rPr lang="tr-TR" sz="2000" dirty="0" smtClean="0"/>
              <a:t>       </a:t>
            </a:r>
            <a:r>
              <a:rPr lang="ar-SA" sz="2000" dirty="0" smtClean="0"/>
              <a:t>(خذ من افواه المشايخ)</a:t>
            </a:r>
            <a:r>
              <a:rPr lang="tr-TR" sz="2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Kur’an </a:t>
            </a:r>
            <a:r>
              <a:rPr lang="tr-TR" sz="2000" dirty="0"/>
              <a:t>eğitim ve öğretiminde </a:t>
            </a:r>
            <a:r>
              <a:rPr lang="tr-TR" sz="2000" dirty="0" smtClean="0"/>
              <a:t>başarı, </a:t>
            </a:r>
            <a:r>
              <a:rPr lang="tr-TR" sz="2000" dirty="0"/>
              <a:t>mevzuat ya da müfredatta değil, Kur’an öğretmeninin ehliyetinde aranmalıdır. </a:t>
            </a:r>
            <a:endParaRPr lang="tr-TR" sz="2000" dirty="0" smtClean="0"/>
          </a:p>
          <a:p>
            <a:r>
              <a:rPr lang="tr-TR" sz="2000" b="1" dirty="0" smtClean="0"/>
              <a:t>      </a:t>
            </a:r>
            <a:r>
              <a:rPr lang="tr-TR" sz="2000" b="1" dirty="0" err="1" smtClean="0"/>
              <a:t>Kurân</a:t>
            </a:r>
            <a:r>
              <a:rPr lang="tr-TR" sz="2000" b="1" dirty="0" smtClean="0"/>
              <a:t> Muallimi:</a:t>
            </a:r>
            <a:endParaRPr lang="tr-TR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000" dirty="0" err="1" smtClean="0">
                <a:solidFill>
                  <a:srgbClr val="C00000"/>
                </a:solidFill>
              </a:rPr>
              <a:t>Fem</a:t>
            </a:r>
            <a:r>
              <a:rPr lang="tr-TR" sz="2000" dirty="0" smtClean="0">
                <a:solidFill>
                  <a:srgbClr val="C00000"/>
                </a:solidFill>
              </a:rPr>
              <a:t>-i </a:t>
            </a:r>
            <a:r>
              <a:rPr lang="tr-TR" sz="2000" dirty="0" err="1" smtClean="0">
                <a:solidFill>
                  <a:srgbClr val="C00000"/>
                </a:solidFill>
              </a:rPr>
              <a:t>muhsin</a:t>
            </a:r>
            <a:endParaRPr lang="tr-TR" sz="2000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000" dirty="0" err="1" smtClean="0">
                <a:solidFill>
                  <a:srgbClr val="C00000"/>
                </a:solidFill>
              </a:rPr>
              <a:t>Fehm</a:t>
            </a:r>
            <a:r>
              <a:rPr lang="tr-TR" sz="2000" dirty="0" smtClean="0">
                <a:solidFill>
                  <a:srgbClr val="C00000"/>
                </a:solidFill>
              </a:rPr>
              <a:t>-i </a:t>
            </a:r>
            <a:r>
              <a:rPr lang="tr-TR" sz="2000" dirty="0" err="1" smtClean="0">
                <a:solidFill>
                  <a:srgbClr val="C00000"/>
                </a:solidFill>
              </a:rPr>
              <a:t>muhsin</a:t>
            </a:r>
            <a:endParaRPr lang="tr-TR" sz="2000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000" dirty="0" err="1" smtClean="0">
                <a:solidFill>
                  <a:srgbClr val="C00000"/>
                </a:solidFill>
              </a:rPr>
              <a:t>Huluk</a:t>
            </a:r>
            <a:r>
              <a:rPr lang="tr-TR" sz="2000" dirty="0" smtClean="0">
                <a:solidFill>
                  <a:srgbClr val="C00000"/>
                </a:solidFill>
              </a:rPr>
              <a:t>-u Muhsin(Güzel ahlak sahibi) olmalı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Kur’an </a:t>
            </a:r>
            <a:r>
              <a:rPr lang="tr-TR" sz="2000" dirty="0" smtClean="0"/>
              <a:t>mualliminin “</a:t>
            </a:r>
            <a:r>
              <a:rPr lang="tr-TR" sz="2000" dirty="0" err="1" smtClean="0">
                <a:solidFill>
                  <a:srgbClr val="FF0000"/>
                </a:solidFill>
              </a:rPr>
              <a:t>Karî</a:t>
            </a:r>
            <a:r>
              <a:rPr lang="tr-TR" sz="2000" dirty="0"/>
              <a:t>” ve “</a:t>
            </a:r>
            <a:r>
              <a:rPr lang="tr-TR" sz="2000" dirty="0" err="1">
                <a:solidFill>
                  <a:srgbClr val="FF0000"/>
                </a:solidFill>
              </a:rPr>
              <a:t>Mukrî</a:t>
            </a:r>
            <a:r>
              <a:rPr lang="tr-TR" sz="2000" dirty="0"/>
              <a:t>” (okuyucu ve </a:t>
            </a:r>
            <a:r>
              <a:rPr lang="tr-TR" sz="2000" dirty="0" smtClean="0"/>
              <a:t>öğretici) </a:t>
            </a:r>
            <a:r>
              <a:rPr lang="tr-TR" sz="2000" dirty="0"/>
              <a:t>vasfı </a:t>
            </a:r>
            <a:r>
              <a:rPr lang="tr-TR" sz="2000" dirty="0" smtClean="0"/>
              <a:t>olmalı.</a:t>
            </a: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Kur’an muallimi, </a:t>
            </a:r>
            <a:r>
              <a:rPr lang="tr-TR" sz="2000" dirty="0"/>
              <a:t>Kur’an-ı Kerim’in okunuşu ile ilgili teknikleri (</a:t>
            </a:r>
            <a:r>
              <a:rPr lang="tr-TR" sz="2000" dirty="0" err="1"/>
              <a:t>tecvid</a:t>
            </a:r>
            <a:r>
              <a:rPr lang="tr-TR" sz="2000" dirty="0"/>
              <a:t> kaideleri) bilmeli ve uygulamalıdır.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518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836712"/>
            <a:ext cx="7848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ÖĞRETİM TEKNİKLERİ</a:t>
            </a:r>
          </a:p>
          <a:p>
            <a:pPr algn="ctr"/>
            <a:endParaRPr lang="tr-TR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rgbClr val="C00000"/>
                </a:solidFill>
              </a:rPr>
              <a:t>Kur’an </a:t>
            </a:r>
            <a:r>
              <a:rPr lang="tr-TR" sz="2000" dirty="0">
                <a:solidFill>
                  <a:srgbClr val="C00000"/>
                </a:solidFill>
              </a:rPr>
              <a:t>e</a:t>
            </a:r>
            <a:r>
              <a:rPr lang="tr-TR" sz="2000" dirty="0" smtClean="0">
                <a:solidFill>
                  <a:srgbClr val="C00000"/>
                </a:solidFill>
              </a:rPr>
              <a:t>ğitimi, </a:t>
            </a:r>
            <a:r>
              <a:rPr lang="tr-TR" sz="2000" dirty="0" err="1" smtClean="0">
                <a:solidFill>
                  <a:srgbClr val="C00000"/>
                </a:solidFill>
              </a:rPr>
              <a:t>Elfâz</a:t>
            </a:r>
            <a:r>
              <a:rPr lang="tr-TR" sz="2000" dirty="0" smtClean="0">
                <a:solidFill>
                  <a:srgbClr val="C00000"/>
                </a:solidFill>
              </a:rPr>
              <a:t>, Ahkâm </a:t>
            </a:r>
            <a:r>
              <a:rPr lang="tr-TR" sz="2000" dirty="0">
                <a:solidFill>
                  <a:srgbClr val="C00000"/>
                </a:solidFill>
              </a:rPr>
              <a:t>ve </a:t>
            </a:r>
            <a:r>
              <a:rPr lang="tr-TR" sz="2000" dirty="0" smtClean="0">
                <a:solidFill>
                  <a:srgbClr val="C00000"/>
                </a:solidFill>
              </a:rPr>
              <a:t>Ahlak </a:t>
            </a:r>
            <a:r>
              <a:rPr lang="tr-TR" sz="2000" dirty="0">
                <a:solidFill>
                  <a:srgbClr val="C00000"/>
                </a:solidFill>
              </a:rPr>
              <a:t>boyutlu </a:t>
            </a:r>
            <a:r>
              <a:rPr lang="tr-TR" sz="2000" dirty="0" smtClean="0">
                <a:solidFill>
                  <a:srgbClr val="C00000"/>
                </a:solidFill>
              </a:rPr>
              <a:t>bir öğretimdir.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rgbClr val="C00000"/>
                </a:solidFill>
              </a:rPr>
              <a:t> Harf </a:t>
            </a:r>
            <a:r>
              <a:rPr lang="tr-TR" sz="2000" dirty="0" err="1" smtClean="0">
                <a:solidFill>
                  <a:srgbClr val="C00000"/>
                </a:solidFill>
              </a:rPr>
              <a:t>ta’limi</a:t>
            </a:r>
            <a:r>
              <a:rPr lang="tr-TR" sz="2000" dirty="0" smtClean="0">
                <a:solidFill>
                  <a:srgbClr val="C00000"/>
                </a:solidFill>
              </a:rPr>
              <a:t>: </a:t>
            </a:r>
            <a:r>
              <a:rPr lang="tr-TR" sz="2000" dirty="0" smtClean="0"/>
              <a:t>Harflerin, Kur’an-ı Kerim’in fonetik ve </a:t>
            </a:r>
            <a:r>
              <a:rPr lang="tr-TR" sz="2000" dirty="0" err="1" smtClean="0"/>
              <a:t>tecvid</a:t>
            </a:r>
            <a:r>
              <a:rPr lang="tr-TR" sz="2000" dirty="0" smtClean="0"/>
              <a:t> yapısına uygun olarak okunabilmesi için harf talimine önem verilmeli, belirli aralıklarla uygulamalar tekrar edilmelidir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C00000"/>
                </a:solidFill>
              </a:rPr>
              <a:t>‘Bu  işin hafriyatı </a:t>
            </a:r>
            <a:r>
              <a:rPr lang="tr-TR" sz="2000" dirty="0" err="1" smtClean="0">
                <a:solidFill>
                  <a:srgbClr val="C00000"/>
                </a:solidFill>
              </a:rPr>
              <a:t>harfiyyatıdır</a:t>
            </a:r>
            <a:r>
              <a:rPr lang="tr-TR" sz="2000" dirty="0" smtClean="0">
                <a:solidFill>
                  <a:srgbClr val="C00000"/>
                </a:solidFill>
              </a:rPr>
              <a:t>.’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Harfleri sesleriyle </a:t>
            </a:r>
            <a:r>
              <a:rPr lang="tr-TR" sz="2000" dirty="0" smtClean="0"/>
              <a:t>öğretmek (</a:t>
            </a:r>
            <a:r>
              <a:rPr lang="tr-TR" sz="2000" dirty="0" err="1" smtClean="0"/>
              <a:t>harekeli</a:t>
            </a:r>
            <a:r>
              <a:rPr lang="tr-TR" sz="20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Harfleri iyi telaffuz için öncelikle</a:t>
            </a:r>
            <a:r>
              <a:rPr lang="tr-TR" sz="2000" dirty="0" smtClean="0"/>
              <a:t>: </a:t>
            </a:r>
            <a:r>
              <a:rPr lang="tr-TR" sz="2000" dirty="0" err="1" smtClean="0"/>
              <a:t>Cezimli</a:t>
            </a:r>
            <a:r>
              <a:rPr lang="tr-TR" sz="2000" dirty="0" smtClean="0"/>
              <a:t> </a:t>
            </a:r>
            <a:r>
              <a:rPr lang="tr-TR" sz="2000" dirty="0"/>
              <a:t>,Şeddeli  ve </a:t>
            </a:r>
            <a:r>
              <a:rPr lang="tr-TR" sz="2000" dirty="0" err="1"/>
              <a:t>medli</a:t>
            </a:r>
            <a:r>
              <a:rPr lang="tr-TR" sz="2000" dirty="0"/>
              <a:t> olarak okumak ve okutmak. </a:t>
            </a:r>
            <a:r>
              <a:rPr lang="tr-TR" sz="2000" dirty="0" smtClean="0"/>
              <a:t>(Hafız </a:t>
            </a:r>
            <a:r>
              <a:rPr lang="tr-TR" sz="2000" dirty="0"/>
              <a:t>Fatih Okumuş - Talim </a:t>
            </a:r>
            <a:r>
              <a:rPr lang="tr-TR" sz="2000" dirty="0" smtClean="0"/>
              <a:t>Dersi )    </a:t>
            </a:r>
            <a:r>
              <a:rPr lang="tr-TR" sz="2000" dirty="0">
                <a:hlinkClick r:id="rId2"/>
              </a:rPr>
              <a:t>https://</a:t>
            </a:r>
            <a:r>
              <a:rPr lang="tr-TR" sz="2000" dirty="0" smtClean="0">
                <a:hlinkClick r:id="rId2"/>
              </a:rPr>
              <a:t>youtu.be/KQwxwJYTsss</a:t>
            </a: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/>
              <a:t>Cezimli</a:t>
            </a:r>
            <a:r>
              <a:rPr lang="tr-TR" sz="2000" dirty="0" smtClean="0"/>
              <a:t> okurken peltek ve </a:t>
            </a:r>
            <a:r>
              <a:rPr lang="tr-TR" sz="2000" dirty="0" err="1" smtClean="0"/>
              <a:t>kalkale</a:t>
            </a:r>
            <a:r>
              <a:rPr lang="tr-TR" sz="2000" dirty="0" smtClean="0"/>
              <a:t> sıfatı olan harflere dikkat çekmek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Şeddeli okurken İstila harflerine,(</a:t>
            </a:r>
            <a:r>
              <a:rPr lang="tr-TR" sz="2000" dirty="0" err="1" smtClean="0"/>
              <a:t>Râ</a:t>
            </a:r>
            <a:r>
              <a:rPr lang="tr-TR" sz="2000" dirty="0" smtClean="0"/>
              <a:t>) harfine ve </a:t>
            </a:r>
            <a:r>
              <a:rPr lang="tr-TR" sz="2000" dirty="0" err="1" smtClean="0"/>
              <a:t>gunne</a:t>
            </a:r>
            <a:r>
              <a:rPr lang="tr-TR" sz="2000" dirty="0" smtClean="0"/>
              <a:t> sıfatına haiz (</a:t>
            </a:r>
            <a:r>
              <a:rPr lang="tr-TR" sz="2000" dirty="0" err="1" smtClean="0"/>
              <a:t>Mîm</a:t>
            </a:r>
            <a:r>
              <a:rPr lang="tr-TR" sz="2000" dirty="0" smtClean="0"/>
              <a:t> ve </a:t>
            </a:r>
            <a:r>
              <a:rPr lang="tr-TR" sz="2000" dirty="0" err="1" smtClean="0"/>
              <a:t>Nûn</a:t>
            </a:r>
            <a:r>
              <a:rPr lang="tr-TR" sz="2000" dirty="0" smtClean="0"/>
              <a:t>) harflerinin tutma sürelerine dikkat çekmek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/>
              <a:t>Medli</a:t>
            </a:r>
            <a:r>
              <a:rPr lang="tr-TR" sz="2000" dirty="0"/>
              <a:t> okurken ince ve kalın sesli </a:t>
            </a:r>
            <a:r>
              <a:rPr lang="tr-TR" sz="2000" dirty="0" smtClean="0"/>
              <a:t>harflerin telaffuzuna </a:t>
            </a:r>
            <a:r>
              <a:rPr lang="tr-TR" sz="2000" dirty="0"/>
              <a:t>dikkat </a:t>
            </a:r>
            <a:r>
              <a:rPr lang="tr-TR" sz="2000" dirty="0" smtClean="0"/>
              <a:t>çekmek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Tecvid bilgileri kısa ve açık bir anlatımla öğretilmeli, uygulaması gösterilmeli fakat çok fazla ayrıntıya girilmemelidir.</a:t>
            </a:r>
          </a:p>
          <a:p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99607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764704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Okunacak bölümü Öğrenciye Önceden Bildirmek (öğrencinin derse hazır gelmesi)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Yüzünden veya ezber okunacak sayfayı önce Hocanın öğrencilere </a:t>
            </a:r>
            <a:r>
              <a:rPr lang="tr-TR" sz="2000" dirty="0" smtClean="0"/>
              <a:t>okuması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Toplu </a:t>
            </a:r>
            <a:r>
              <a:rPr lang="tr-TR" sz="2000" dirty="0"/>
              <a:t>okuma yaptırmak (Önce hoca okur, sonra öğrenci</a:t>
            </a:r>
            <a:r>
              <a:rPr lang="tr-TR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Kalfa sistemini kullanmak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Yüzüne okumayı öncelemek, ezberle öğrenciyi bezdirmemek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Kur’an-ı Kerim dersinin daha verimli olması için imkan dahilinde özel bir Kur’an sınıfı tahsis edilebilir. Bu sınıfta Kur’an-ı Kerim ve tilâveti ile ilgili ayetlerin, hadislerin yazılı olduğu hat levhaları </a:t>
            </a:r>
            <a:r>
              <a:rPr lang="tr-TR" sz="2000" dirty="0" err="1"/>
              <a:t>v.b</a:t>
            </a:r>
            <a:r>
              <a:rPr lang="tr-TR" sz="2000" dirty="0"/>
              <a:t> materyaller bulunabilir</a:t>
            </a:r>
            <a:r>
              <a:rPr lang="tr-TR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Derslerde görsel ve işitsel öğretim materyallerinden yararlanılmalıdır. Bu amaçla ülkemizde sesi, </a:t>
            </a:r>
            <a:r>
              <a:rPr lang="tr-TR" sz="2000" dirty="0" err="1"/>
              <a:t>kıraatı</a:t>
            </a:r>
            <a:r>
              <a:rPr lang="tr-TR" sz="2000" dirty="0"/>
              <a:t> ve tavrı ile öne çıkan Kur’an hafızlarının görsel ve işitsel okuma kayıtlarından mutlaka istifade edilmelidir.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45564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1412776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Yüzünden okuma derslerinde aynı anda bütün öğrencilerin ilgisini sürekli kılmak için hiçbir öğrenci, kendisine ne zaman okuma fırsatı verileceğini bilmemelidir.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cs typeface="Arial" panose="020B0604020202020204" pitchFamily="34" charset="0"/>
              </a:rPr>
              <a:t>Öğrencilerin</a:t>
            </a:r>
            <a:r>
              <a:rPr lang="tr-TR" sz="2000" dirty="0" smtClean="0"/>
              <a:t> Kur’an-ı Kerim bilgilerinin farklı düzeylerde olduğu göz önünde bulundurulmalıdır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Kur’an-ı Kerim’in güzel okunmasının yeteneğe bağlı bir yanı olduğu gözden uzak tutulmamalıdır.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Yetenekli öğrencilere </a:t>
            </a:r>
            <a:r>
              <a:rPr lang="tr-TR" sz="2000" dirty="0" err="1" smtClean="0"/>
              <a:t>yoğunlaşmalı,vasat</a:t>
            </a:r>
            <a:r>
              <a:rPr lang="tr-TR" sz="2000" dirty="0" smtClean="0"/>
              <a:t> öğrencilere esnek davranılmalı.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Dersleri Kıraat ağırlıklı meal Katkılı İşlemek</a:t>
            </a:r>
          </a:p>
        </p:txBody>
      </p:sp>
    </p:spTree>
    <p:extLst>
      <p:ext uri="{BB962C8B-B14F-4D97-AF65-F5344CB8AC3E}">
        <p14:creationId xmlns:p14="http://schemas.microsoft.com/office/powerpoint/2010/main" val="424448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i="1" dirty="0" smtClean="0"/>
              <a:t>	Kur’an-ı </a:t>
            </a:r>
            <a:r>
              <a:rPr lang="tr-TR" sz="2400" i="1" dirty="0" err="1" smtClean="0"/>
              <a:t>kerim’i</a:t>
            </a:r>
            <a:r>
              <a:rPr lang="tr-TR" sz="2400" i="1" dirty="0" smtClean="0"/>
              <a:t> bizlere elden </a:t>
            </a:r>
            <a:r>
              <a:rPr lang="tr-TR" sz="2400" i="1" dirty="0" err="1" smtClean="0"/>
              <a:t>ele,dilden</a:t>
            </a:r>
            <a:r>
              <a:rPr lang="tr-TR" sz="2400" i="1" dirty="0" smtClean="0"/>
              <a:t> dile, gönülden </a:t>
            </a:r>
            <a:r>
              <a:rPr lang="tr-TR" sz="2400" i="1" dirty="0" err="1" smtClean="0"/>
              <a:t>gönüle</a:t>
            </a:r>
            <a:r>
              <a:rPr lang="tr-TR" sz="2400" i="1" dirty="0" smtClean="0"/>
              <a:t> intikalini sağlayan ömrünü Kur’an hizmetine adamış vefat eden bütün hocalarımıza yüce Rabbimden rahmet;</a:t>
            </a:r>
          </a:p>
          <a:p>
            <a:pPr marL="0" indent="0">
              <a:buNone/>
            </a:pPr>
            <a:r>
              <a:rPr lang="tr-TR" sz="2400" i="1" dirty="0" err="1" smtClean="0"/>
              <a:t>ber</a:t>
            </a:r>
            <a:r>
              <a:rPr lang="tr-TR" sz="2400" i="1" dirty="0" smtClean="0"/>
              <a:t>-hayat olanlara sıhhat ve afiyetler niyaz ediyorum</a:t>
            </a:r>
            <a:r>
              <a:rPr lang="tr-TR" sz="2400" i="1" dirty="0" smtClean="0"/>
              <a:t>.</a:t>
            </a:r>
          </a:p>
          <a:p>
            <a:pPr marL="0" indent="0">
              <a:buNone/>
            </a:pPr>
            <a:r>
              <a:rPr lang="tr-TR" sz="2400" i="1" dirty="0"/>
              <a:t>	Rabbim bizlere Kur’an-ı </a:t>
            </a:r>
            <a:r>
              <a:rPr lang="tr-TR" sz="2400" i="1" dirty="0" err="1"/>
              <a:t>kerim’in</a:t>
            </a:r>
            <a:r>
              <a:rPr lang="tr-TR" sz="2400" i="1" dirty="0"/>
              <a:t> </a:t>
            </a:r>
            <a:r>
              <a:rPr lang="tr-TR" sz="2400" i="1" dirty="0" err="1"/>
              <a:t>elfâzını</a:t>
            </a:r>
            <a:r>
              <a:rPr lang="tr-TR" sz="2400" i="1" dirty="0"/>
              <a:t> en güzel şekilde </a:t>
            </a:r>
            <a:r>
              <a:rPr lang="tr-TR" sz="2400" i="1" dirty="0" err="1"/>
              <a:t>okumayı,ahkamını</a:t>
            </a:r>
            <a:r>
              <a:rPr lang="tr-TR" sz="2400" i="1" dirty="0"/>
              <a:t> </a:t>
            </a:r>
            <a:r>
              <a:rPr lang="tr-TR" sz="2400" i="1" dirty="0" err="1"/>
              <a:t>anlamayı,ahlâkını</a:t>
            </a:r>
            <a:r>
              <a:rPr lang="tr-TR" sz="2400" i="1" dirty="0"/>
              <a:t> yaşamayı ve </a:t>
            </a:r>
            <a:r>
              <a:rPr lang="tr-TR" sz="2400" i="1" dirty="0" err="1"/>
              <a:t>Ehl</a:t>
            </a:r>
            <a:r>
              <a:rPr lang="tr-TR" sz="2400" i="1" dirty="0"/>
              <a:t>-i </a:t>
            </a:r>
            <a:r>
              <a:rPr lang="tr-TR" sz="2400" i="1" dirty="0" err="1"/>
              <a:t>kur’an</a:t>
            </a:r>
            <a:r>
              <a:rPr lang="tr-TR" sz="2400" i="1" dirty="0"/>
              <a:t> olmayı nasip eylesin.</a:t>
            </a:r>
          </a:p>
          <a:p>
            <a:pPr marL="0" indent="0">
              <a:buNone/>
            </a:pPr>
            <a:endParaRPr lang="tr-T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680119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7579" y="980728"/>
            <a:ext cx="80648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 smtClean="0"/>
              <a:t>Faydalanılan Kaynaklar</a:t>
            </a:r>
          </a:p>
          <a:p>
            <a:pPr algn="ctr"/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(1)Hadis-i Şerif: </a:t>
            </a:r>
            <a:r>
              <a:rPr lang="tr-TR" sz="2000" dirty="0" err="1" smtClean="0"/>
              <a:t>Buhârî</a:t>
            </a:r>
            <a:r>
              <a:rPr lang="tr-TR" sz="2000" dirty="0" smtClean="0"/>
              <a:t>, </a:t>
            </a:r>
            <a:r>
              <a:rPr lang="tr-TR" sz="2000" dirty="0" err="1" smtClean="0"/>
              <a:t>Fezâilü’l</a:t>
            </a:r>
            <a:r>
              <a:rPr lang="tr-TR" sz="2000" dirty="0" smtClean="0"/>
              <a:t>–</a:t>
            </a:r>
            <a:r>
              <a:rPr lang="tr-TR" sz="2000" dirty="0" err="1" smtClean="0"/>
              <a:t>Kur’ân</a:t>
            </a:r>
            <a:r>
              <a:rPr lang="tr-TR" sz="2000" dirty="0" smtClean="0"/>
              <a:t> 21. Ayrıca bk. </a:t>
            </a:r>
            <a:r>
              <a:rPr lang="tr-TR" sz="2000" dirty="0" err="1" smtClean="0"/>
              <a:t>Ebû</a:t>
            </a:r>
            <a:r>
              <a:rPr lang="tr-TR" sz="2000" dirty="0" smtClean="0"/>
              <a:t> </a:t>
            </a:r>
            <a:r>
              <a:rPr lang="tr-TR" sz="2000" dirty="0" err="1" smtClean="0"/>
              <a:t>Dâvud</a:t>
            </a:r>
            <a:r>
              <a:rPr lang="tr-TR" sz="2000" dirty="0" smtClean="0"/>
              <a:t>, Salât 349; </a:t>
            </a:r>
            <a:r>
              <a:rPr lang="tr-TR" sz="2000" dirty="0" err="1" smtClean="0"/>
              <a:t>Tirmizî</a:t>
            </a:r>
            <a:r>
              <a:rPr lang="tr-TR" sz="2000" dirty="0" smtClean="0"/>
              <a:t>, </a:t>
            </a:r>
            <a:r>
              <a:rPr lang="tr-TR" sz="2000" dirty="0" err="1" smtClean="0"/>
              <a:t>Fezâilü’l</a:t>
            </a:r>
            <a:r>
              <a:rPr lang="tr-TR" sz="2000" dirty="0" smtClean="0"/>
              <a:t>–</a:t>
            </a:r>
            <a:r>
              <a:rPr lang="tr-TR" sz="2000" dirty="0" err="1" smtClean="0"/>
              <a:t>Kur’ân</a:t>
            </a:r>
            <a:r>
              <a:rPr lang="tr-TR" sz="2000" dirty="0" smtClean="0"/>
              <a:t> 15; </a:t>
            </a:r>
            <a:r>
              <a:rPr lang="tr-TR" sz="2000" dirty="0" err="1" smtClean="0"/>
              <a:t>İbni</a:t>
            </a:r>
            <a:r>
              <a:rPr lang="tr-TR" sz="2000" dirty="0" smtClean="0"/>
              <a:t> </a:t>
            </a:r>
            <a:r>
              <a:rPr lang="tr-TR" sz="2000" dirty="0" err="1" smtClean="0"/>
              <a:t>Mâce</a:t>
            </a:r>
            <a:r>
              <a:rPr lang="tr-TR" sz="2000" dirty="0" smtClean="0"/>
              <a:t>, Mukaddime 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(2) Hadis-i Şerif: </a:t>
            </a:r>
            <a:r>
              <a:rPr lang="tr-TR" sz="2000" dirty="0" err="1" smtClean="0"/>
              <a:t>Ebû</a:t>
            </a:r>
            <a:r>
              <a:rPr lang="tr-TR" sz="2000" dirty="0" smtClean="0"/>
              <a:t> </a:t>
            </a:r>
            <a:r>
              <a:rPr lang="tr-TR" sz="2000" dirty="0" err="1" smtClean="0"/>
              <a:t>Dâvûd</a:t>
            </a:r>
            <a:r>
              <a:rPr lang="tr-TR" sz="2000" dirty="0" smtClean="0"/>
              <a:t>, </a:t>
            </a:r>
            <a:r>
              <a:rPr lang="tr-TR" sz="2000" dirty="0" err="1" smtClean="0"/>
              <a:t>Vitr</a:t>
            </a:r>
            <a:r>
              <a:rPr lang="tr-TR" sz="2000" dirty="0" smtClean="0"/>
              <a:t> 20; </a:t>
            </a:r>
            <a:r>
              <a:rPr lang="tr-TR" sz="2000" dirty="0" err="1" smtClean="0"/>
              <a:t>Tirmizî</a:t>
            </a:r>
            <a:r>
              <a:rPr lang="tr-TR" sz="2000" dirty="0" smtClean="0"/>
              <a:t>, </a:t>
            </a:r>
            <a:r>
              <a:rPr lang="tr-TR" sz="2000" dirty="0" err="1" smtClean="0"/>
              <a:t>Fezâilü’l</a:t>
            </a:r>
            <a:r>
              <a:rPr lang="tr-TR" sz="2000" dirty="0" smtClean="0"/>
              <a:t>–</a:t>
            </a:r>
            <a:r>
              <a:rPr lang="tr-TR" sz="2000" dirty="0" err="1" smtClean="0"/>
              <a:t>Kur’ân</a:t>
            </a:r>
            <a:r>
              <a:rPr lang="tr-TR" sz="2000" dirty="0" smtClean="0"/>
              <a:t> 18.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 smtClean="0"/>
              <a:t>Nihayetü'l-Kavli'l-Müfid</a:t>
            </a:r>
            <a:r>
              <a:rPr lang="tr-TR" sz="2000" dirty="0" smtClean="0"/>
              <a:t> fi İlmi </a:t>
            </a:r>
            <a:r>
              <a:rPr lang="tr-TR" sz="2000" dirty="0" err="1" smtClean="0"/>
              <a:t>Tecvidi’i</a:t>
            </a:r>
            <a:r>
              <a:rPr lang="tr-TR" sz="2000" dirty="0" smtClean="0"/>
              <a:t> </a:t>
            </a:r>
            <a:r>
              <a:rPr lang="tr-TR" sz="2000" dirty="0" err="1" smtClean="0"/>
              <a:t>kur’âni’l</a:t>
            </a:r>
            <a:r>
              <a:rPr lang="tr-TR" sz="2000" dirty="0" smtClean="0"/>
              <a:t> </a:t>
            </a:r>
            <a:r>
              <a:rPr lang="tr-TR" sz="2000" dirty="0" err="1" smtClean="0"/>
              <a:t>mecid</a:t>
            </a:r>
            <a:r>
              <a:rPr lang="tr-TR" sz="2000" dirty="0" smtClean="0"/>
              <a:t>-   Muhammed </a:t>
            </a:r>
            <a:r>
              <a:rPr lang="tr-TR" sz="2000" dirty="0" err="1" smtClean="0"/>
              <a:t>Mekki</a:t>
            </a:r>
            <a:r>
              <a:rPr lang="tr-TR" sz="2000" dirty="0" smtClean="0"/>
              <a:t> </a:t>
            </a:r>
            <a:r>
              <a:rPr lang="tr-TR" sz="2000" dirty="0" err="1" smtClean="0"/>
              <a:t>Nasr</a:t>
            </a:r>
            <a:r>
              <a:rPr lang="tr-TR" sz="2000" dirty="0" smtClean="0"/>
              <a:t> EL-CÜREYSİ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El-</a:t>
            </a:r>
            <a:r>
              <a:rPr lang="tr-TR" sz="2000" dirty="0" err="1" smtClean="0"/>
              <a:t>Mülahhasü'l</a:t>
            </a:r>
            <a:r>
              <a:rPr lang="tr-TR" sz="2000" dirty="0" smtClean="0"/>
              <a:t>-</a:t>
            </a:r>
            <a:r>
              <a:rPr lang="tr-TR" sz="2000" dirty="0" err="1" smtClean="0"/>
              <a:t>Müfid</a:t>
            </a:r>
            <a:r>
              <a:rPr lang="tr-TR" sz="2000" dirty="0" smtClean="0"/>
              <a:t> fi </a:t>
            </a:r>
            <a:r>
              <a:rPr lang="tr-TR" sz="2000" dirty="0" err="1" smtClean="0"/>
              <a:t>İlmi't-Tecvid</a:t>
            </a:r>
            <a:r>
              <a:rPr lang="tr-TR" sz="2000" dirty="0" smtClean="0"/>
              <a:t>-  Muhammed Ahmet </a:t>
            </a:r>
            <a:r>
              <a:rPr lang="tr-TR" sz="2000" dirty="0" smtClean="0"/>
              <a:t>MA’BED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Et-</a:t>
            </a:r>
            <a:r>
              <a:rPr lang="tr-TR" sz="2000" dirty="0" err="1" smtClean="0"/>
              <a:t>Tibyân</a:t>
            </a:r>
            <a:r>
              <a:rPr lang="tr-TR" sz="2000" dirty="0" smtClean="0"/>
              <a:t> fî </a:t>
            </a:r>
            <a:r>
              <a:rPr lang="tr-TR" sz="2000" dirty="0" err="1" smtClean="0"/>
              <a:t>âdâbi</a:t>
            </a:r>
            <a:r>
              <a:rPr lang="tr-TR" sz="2000" dirty="0" smtClean="0"/>
              <a:t> </a:t>
            </a:r>
            <a:r>
              <a:rPr lang="tr-TR" sz="2000" smtClean="0"/>
              <a:t>hamletil-kur’ân-Nevevi</a:t>
            </a:r>
            <a:endParaRPr lang="tr-T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 smtClean="0"/>
              <a:t>Ahlaku-Hameletil-Kur'ân</a:t>
            </a:r>
            <a:r>
              <a:rPr lang="tr-TR" sz="2000" dirty="0" smtClean="0"/>
              <a:t>- </a:t>
            </a:r>
            <a:r>
              <a:rPr lang="tr-TR" sz="2000" dirty="0" err="1" smtClean="0"/>
              <a:t>Ebubekr</a:t>
            </a:r>
            <a:r>
              <a:rPr lang="tr-TR" sz="2000" dirty="0" smtClean="0"/>
              <a:t> el-ÂCÛRİ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Kur’an-ı Kerim Öğretim Teknikleri- </a:t>
            </a:r>
            <a:r>
              <a:rPr lang="tr-TR" sz="2000" dirty="0" err="1" smtClean="0"/>
              <a:t>Dr.Öğretim</a:t>
            </a:r>
            <a:r>
              <a:rPr lang="tr-TR" sz="2000" dirty="0" smtClean="0"/>
              <a:t> üyesi Fatih ÇOLLAK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 smtClean="0"/>
              <a:t>Ta’lim</a:t>
            </a:r>
            <a:r>
              <a:rPr lang="tr-TR" sz="2000" dirty="0" smtClean="0"/>
              <a:t> Tecvid ve Kıraat- </a:t>
            </a:r>
            <a:r>
              <a:rPr lang="tr-TR" sz="2000" dirty="0" err="1" smtClean="0"/>
              <a:t>Kurra</a:t>
            </a:r>
            <a:r>
              <a:rPr lang="tr-TR" sz="2000" dirty="0" smtClean="0"/>
              <a:t> Hafız Ramazan PAKDİL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Kur’an Okuma Teknikleri Dersi Öğretim Programı-M.E.B Din Öğretim </a:t>
            </a:r>
            <a:r>
              <a:rPr lang="tr-TR" sz="2000" dirty="0" err="1" smtClean="0"/>
              <a:t>Gen.Müd</a:t>
            </a:r>
            <a:r>
              <a:rPr lang="tr-TR" sz="2000" dirty="0" smtClean="0"/>
              <a:t>.(2014)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116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1988840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HAZIRLAYAN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FATİH OKUMUŞ</a:t>
            </a:r>
          </a:p>
          <a:p>
            <a:pPr algn="ctr"/>
            <a:r>
              <a:rPr lang="tr-TR" sz="2800" b="1" dirty="0" smtClean="0"/>
              <a:t>Mushafları İnceleme ve Kıraat Kurulu Üyesi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611</TotalTime>
  <Words>492</Words>
  <Application>Microsoft Office PowerPoint</Application>
  <PresentationFormat>Ekran Gösterisi (4:3)</PresentationFormat>
  <Paragraphs>66</Paragraphs>
  <Slides>9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AngsanaUPC</vt:lpstr>
      <vt:lpstr>Arial</vt:lpstr>
      <vt:lpstr>Calibri</vt:lpstr>
      <vt:lpstr>Calibri Light</vt:lpstr>
      <vt:lpstr>Wingdings</vt:lpstr>
      <vt:lpstr>Office Teması</vt:lpstr>
      <vt:lpstr>Sunu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Fatih OKUMUŞ</dc:creator>
  <cp:lastModifiedBy>Fatih Okumus</cp:lastModifiedBy>
  <cp:revision>90</cp:revision>
  <dcterms:created xsi:type="dcterms:W3CDTF">2019-03-03T14:47:03Z</dcterms:created>
  <dcterms:modified xsi:type="dcterms:W3CDTF">2019-03-17T06:42:25Z</dcterms:modified>
</cp:coreProperties>
</file>